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8"/>
  </p:notesMasterIdLst>
  <p:sldIdLst>
    <p:sldId id="256" r:id="rId2"/>
    <p:sldId id="258" r:id="rId3"/>
    <p:sldId id="259" r:id="rId4"/>
    <p:sldId id="260" r:id="rId5"/>
    <p:sldId id="277" r:id="rId6"/>
    <p:sldId id="261" r:id="rId7"/>
    <p:sldId id="257" r:id="rId8"/>
    <p:sldId id="262" r:id="rId9"/>
    <p:sldId id="263" r:id="rId10"/>
    <p:sldId id="264" r:id="rId11"/>
    <p:sldId id="265" r:id="rId12"/>
    <p:sldId id="266" r:id="rId13"/>
    <p:sldId id="267" r:id="rId14"/>
    <p:sldId id="268" r:id="rId15"/>
    <p:sldId id="269" r:id="rId16"/>
    <p:sldId id="301" r:id="rId17"/>
    <p:sldId id="270" r:id="rId18"/>
    <p:sldId id="271" r:id="rId19"/>
    <p:sldId id="272" r:id="rId20"/>
    <p:sldId id="273" r:id="rId21"/>
    <p:sldId id="274" r:id="rId22"/>
    <p:sldId id="275" r:id="rId23"/>
    <p:sldId id="276"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232A"/>
    <a:srgbClr val="40978A"/>
    <a:srgbClr val="EFEFEF"/>
    <a:srgbClr val="21635B"/>
    <a:srgbClr val="007CA2"/>
    <a:srgbClr val="33928A"/>
    <a:srgbClr val="FFCC66"/>
    <a:srgbClr val="6F391C"/>
    <a:srgbClr val="D3D3D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881" autoAdjust="0"/>
    <p:restoredTop sz="52847" autoAdjust="0"/>
  </p:normalViewPr>
  <p:slideViewPr>
    <p:cSldViewPr snapToGrid="0" snapToObjects="1">
      <p:cViewPr>
        <p:scale>
          <a:sx n="105" d="100"/>
          <a:sy n="105" d="100"/>
        </p:scale>
        <p:origin x="-584" y="-80"/>
      </p:cViewPr>
      <p:guideLst>
        <p:guide orient="horz" pos="1620"/>
        <p:guide pos="2880"/>
      </p:guideLst>
    </p:cSldViewPr>
  </p:slideViewPr>
  <p:notesTextViewPr>
    <p:cViewPr>
      <p:scale>
        <a:sx n="100" d="100"/>
        <a:sy n="100" d="100"/>
      </p:scale>
      <p:origin x="0" y="0"/>
    </p:cViewPr>
  </p:notesTextViewPr>
  <p:sorterViewPr>
    <p:cViewPr>
      <p:scale>
        <a:sx n="63" d="100"/>
        <a:sy n="63" d="100"/>
      </p:scale>
      <p:origin x="0" y="0"/>
    </p:cViewPr>
  </p:sorterViewPr>
  <p:notesViewPr>
    <p:cSldViewPr snapToGrid="0" snapToObjects="1">
      <p:cViewPr varScale="1">
        <p:scale>
          <a:sx n="72" d="100"/>
          <a:sy n="72" d="100"/>
        </p:scale>
        <p:origin x="-360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86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p:txBody>
      </p:sp>
    </p:spTree>
    <p:extLst>
      <p:ext uri="{BB962C8B-B14F-4D97-AF65-F5344CB8AC3E}">
        <p14:creationId xmlns:p14="http://schemas.microsoft.com/office/powerpoint/2010/main" val="1064108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4153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Kubernetes</a:t>
            </a:r>
            <a:r>
              <a:rPr lang="en-US" dirty="0" smtClean="0"/>
              <a:t> doesn’t have </a:t>
            </a:r>
            <a:r>
              <a:rPr lang="en-US" dirty="0" err="1" smtClean="0"/>
              <a:t>buildpacks</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endParaRPr lang="en-US" dirty="0" smtClean="0"/>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7081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the </a:t>
            </a:r>
            <a:r>
              <a:rPr lang="en-US" dirty="0" err="1" smtClean="0"/>
              <a:t>vSphere</a:t>
            </a:r>
            <a:r>
              <a:rPr lang="en-US" dirty="0" smtClean="0"/>
              <a:t> view, as well as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latin typeface="Calibri" charset="0"/>
              </a:rPr>
              <a:t>Kubernetes</a:t>
            </a:r>
            <a:r>
              <a:rPr lang="en-US" dirty="0" smtClean="0">
                <a:latin typeface="Calibri" charset="0"/>
              </a:rPr>
              <a:t> not as automated or simple (routes, SLB, </a:t>
            </a:r>
            <a:r>
              <a:rPr lang="en-US" dirty="0" err="1" smtClean="0">
                <a:latin typeface="Calibri" charset="0"/>
              </a:rPr>
              <a:t>etc</a:t>
            </a:r>
            <a:r>
              <a:rPr lang="en-US" dirty="0" smtClean="0">
                <a:latin typeface="Calibri" charset="0"/>
              </a:rPr>
              <a:t>) – “PCF just works”</a:t>
            </a:r>
          </a:p>
          <a:p>
            <a:pPr>
              <a:spcBef>
                <a:spcPct val="0"/>
              </a:spcBef>
            </a:pPr>
            <a:endParaRPr lang="en-US" dirty="0" smtClean="0">
              <a:latin typeface="Calibri" charset="0"/>
            </a:endParaRPr>
          </a:p>
          <a:p>
            <a:pPr>
              <a:spcBef>
                <a:spcPct val="0"/>
              </a:spcBef>
            </a:pPr>
            <a:r>
              <a:rPr lang="en-US" dirty="0" err="1" smtClean="0">
                <a:latin typeface="Calibri" charset="0"/>
              </a:rPr>
              <a:t>Kubernetes</a:t>
            </a:r>
            <a:r>
              <a:rPr lang="en-US" dirty="0" smtClean="0">
                <a:latin typeface="Calibri" charset="0"/>
              </a:rPr>
              <a:t> has no </a:t>
            </a:r>
            <a:r>
              <a:rPr lang="en-US" dirty="0" err="1" smtClean="0">
                <a:latin typeface="Calibri" charset="0"/>
              </a:rPr>
              <a:t>buildpack</a:t>
            </a:r>
            <a:r>
              <a:rPr lang="en-US" dirty="0" smtClean="0">
                <a:latin typeface="Calibri" charset="0"/>
              </a:rPr>
              <a:t> capability</a:t>
            </a:r>
          </a:p>
          <a:p>
            <a:pPr>
              <a:spcBef>
                <a:spcPct val="0"/>
              </a:spcBef>
            </a:pPr>
            <a:endParaRPr lang="en-US" dirty="0" smtClean="0">
              <a:latin typeface="Calibri" charset="0"/>
            </a:endParaRPr>
          </a:p>
          <a:p>
            <a:pPr>
              <a:spcBef>
                <a:spcPct val="0"/>
              </a:spcBef>
            </a:pPr>
            <a:r>
              <a:rPr lang="en-US" dirty="0" err="1" smtClean="0">
                <a:latin typeface="Calibri" charset="0"/>
              </a:rPr>
              <a:t>Kubernetes</a:t>
            </a:r>
            <a:r>
              <a:rPr lang="en-US" dirty="0" smtClean="0">
                <a:latin typeface="Calibri" charset="0"/>
              </a:rPr>
              <a:t> not easy maintainability via </a:t>
            </a:r>
            <a:r>
              <a:rPr lang="en-US" dirty="0" err="1" smtClean="0">
                <a:latin typeface="Calibri" charset="0"/>
              </a:rPr>
              <a:t>stemcells</a:t>
            </a:r>
            <a:endParaRPr lang="en-US" dirty="0" smtClean="0">
              <a:latin typeface="Calibri" charset="0"/>
            </a:endParaRPr>
          </a:p>
          <a:p>
            <a:pPr>
              <a:spcBef>
                <a:spcPct val="0"/>
              </a:spcBef>
            </a:pPr>
            <a:endParaRPr lang="en-US" dirty="0" smtClean="0">
              <a:latin typeface="Calibri" charset="0"/>
            </a:endParaRPr>
          </a:p>
          <a:p>
            <a:pPr>
              <a:spcBef>
                <a:spcPct val="0"/>
              </a:spcBef>
            </a:pPr>
            <a:r>
              <a:rPr lang="en-US" dirty="0" err="1" smtClean="0">
                <a:latin typeface="Calibri" charset="0"/>
              </a:rPr>
              <a:t>Kubernetes</a:t>
            </a:r>
            <a:r>
              <a:rPr lang="en-US" dirty="0" smtClean="0">
                <a:latin typeface="Calibri" charset="0"/>
              </a:rPr>
              <a:t> has no built-in logging and analytics capabilities</a:t>
            </a:r>
          </a:p>
          <a:p>
            <a:pPr>
              <a:spcBef>
                <a:spcPct val="0"/>
              </a:spcBef>
            </a:pPr>
            <a:endParaRPr lang="en-US" dirty="0" smtClean="0">
              <a:latin typeface="Calibri" charset="0"/>
            </a:endParaRPr>
          </a:p>
          <a:p>
            <a:pPr>
              <a:spcBef>
                <a:spcPct val="0"/>
              </a:spcBef>
            </a:pPr>
            <a:r>
              <a:rPr lang="en-US" dirty="0" err="1" smtClean="0">
                <a:latin typeface="Calibri" charset="0"/>
              </a:rPr>
              <a:t>Kubernetes</a:t>
            </a:r>
            <a:r>
              <a:rPr lang="en-US" dirty="0" smtClean="0">
                <a:latin typeface="Calibri" charset="0"/>
              </a:rPr>
              <a:t>  has no 4 levels of HA</a:t>
            </a: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5</a:t>
            </a:fld>
            <a:endParaRPr lang="en-US" sz="1200">
              <a:solidFill>
                <a:prstClr val="black"/>
              </a:solidFill>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pushing Apps (Scale Demo, and Spring Music)</a:t>
            </a:r>
          </a:p>
          <a:p>
            <a:r>
              <a:rPr lang="en-US" dirty="0" err="1" smtClean="0"/>
              <a:t>Autoscaling</a:t>
            </a:r>
            <a:endParaRPr lang="en-US" dirty="0" smtClean="0"/>
          </a:p>
          <a:p>
            <a:r>
              <a:rPr lang="en-US" dirty="0" smtClean="0"/>
              <a:t>Bind Services (SQL, then Mongo) Value</a:t>
            </a:r>
            <a:r>
              <a:rPr lang="en-US" baseline="0" dirty="0" smtClean="0"/>
              <a:t> of using Spring Boot</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85987665"/>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07694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832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453507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1703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5903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4767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166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9990993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62"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png"/><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8.gif-c200"/></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58.gif-c200"/><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jpeg"/><Relationship Id="rId18" Type="http://schemas.openxmlformats.org/officeDocument/2006/relationships/image" Target="../media/image11.jpeg"/><Relationship Id="rId19"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64.jpeg"/><Relationship Id="rId4" Type="http://schemas.openxmlformats.org/officeDocument/2006/relationships/image" Target="../media/image65.png"/><Relationship Id="rId5" Type="http://schemas.openxmlformats.org/officeDocument/2006/relationships/image" Target="../media/image66.jpeg"/><Relationship Id="rId6" Type="http://schemas.openxmlformats.org/officeDocument/2006/relationships/image" Target="../media/image67.jpe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jpe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9" Type="http://schemas.openxmlformats.org/officeDocument/2006/relationships/image" Target="../media/image23.png"/><Relationship Id="rId20" Type="http://schemas.openxmlformats.org/officeDocument/2006/relationships/image" Target="../media/image34.png"/><Relationship Id="rId21" Type="http://schemas.openxmlformats.org/officeDocument/2006/relationships/image" Target="../media/image35.jpe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openxmlformats.org/officeDocument/2006/relationships/image" Target="../media/image31.png"/><Relationship Id="rId18" Type="http://schemas.openxmlformats.org/officeDocument/2006/relationships/image" Target="../media/image32.png"/><Relationship Id="rId19" Type="http://schemas.openxmlformats.org/officeDocument/2006/relationships/image" Target="../media/image33.png"/><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 / Platform Architect</a:t>
            </a:r>
            <a:endParaRPr lang="en-US" sz="1600" dirty="0">
              <a:solidFill>
                <a:srgbClr val="FFFFFF"/>
              </a:solidFill>
              <a:cs typeface="Arial"/>
            </a:endParaRPr>
          </a:p>
          <a:p>
            <a:pPr>
              <a:spcAft>
                <a:spcPts val="300"/>
              </a:spcAft>
            </a:pPr>
            <a:r>
              <a:rPr lang="en-US" sz="1600" dirty="0" err="1" smtClean="0">
                <a:solidFill>
                  <a:srgbClr val="FFFFFF"/>
                </a:solidFill>
              </a:rPr>
              <a:t>bbertka@pivotal.io</a:t>
            </a:r>
            <a:endParaRPr lang="en-US" sz="1600" dirty="0">
              <a:solidFill>
                <a:srgbClr val="FFFFFF"/>
              </a:solidFill>
              <a:cs typeface="Arial"/>
            </a:endParaRPr>
          </a:p>
        </p:txBody>
      </p:sp>
      <p:pic>
        <p:nvPicPr>
          <p:cNvPr id="10" name="Picture 9"/>
          <p:cNvPicPr>
            <a:picLocks noChangeAspect="1"/>
          </p:cNvPicPr>
          <p:nvPr/>
        </p:nvPicPr>
        <p:blipFill>
          <a:blip r:embed="rId7"/>
          <a:stretch>
            <a:fillRect/>
          </a:stretch>
        </p:blipFill>
        <p:spPr>
          <a:xfrm>
            <a:off x="8209371" y="0"/>
            <a:ext cx="947796" cy="947796"/>
          </a:xfrm>
          <a:prstGeom prst="rect">
            <a:avLst/>
          </a:prstGeom>
        </p:spPr>
      </p:pic>
    </p:spTree>
    <p:extLst>
      <p:ext uri="{BB962C8B-B14F-4D97-AF65-F5344CB8AC3E}">
        <p14:creationId xmlns:p14="http://schemas.microsoft.com/office/powerpoint/2010/main" val="35440834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6537"/>
            <a:ext cx="8410575" cy="539844"/>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1543809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95250"/>
            <a:ext cx="8410575" cy="460375"/>
          </a:xfrm>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13808565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37154679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2867111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7102255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smtClean="0"/>
              <a:t>provides fixed </a:t>
            </a:r>
            <a:r>
              <a:rPr lang="en-US" sz="1600" dirty="0" smtClean="0"/>
              <a:t>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smtClean="0"/>
              <a:t>provides fixed </a:t>
            </a:r>
            <a:r>
              <a:rPr lang="en-US" sz="1600" dirty="0" smtClean="0"/>
              <a:t>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a:t>
            </a:r>
            <a:r>
              <a:rPr lang="en-US" sz="2800" dirty="0" smtClean="0">
                <a:solidFill>
                  <a:srgbClr val="2C95DD"/>
                </a:solidFill>
              </a:rPr>
              <a:t>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126683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835949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37633984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1315800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2314662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3724675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6722223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97926187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a:t>
            </a:r>
            <a:r>
              <a:rPr lang="en-US" sz="1600" dirty="0" smtClean="0"/>
              <a:t>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smtClean="0"/>
              <a:t>provides fixed </a:t>
            </a:r>
            <a:r>
              <a:rPr lang="en-US" sz="1600" dirty="0" smtClean="0"/>
              <a:t>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smtClean="0"/>
              <a:t>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smtClean="0"/>
              <a:t>container OS </a:t>
            </a:r>
            <a:r>
              <a:rPr lang="en-US" sz="1600" dirty="0" smtClean="0"/>
              <a:t>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smtClean="0"/>
              <a:t>provides fixed </a:t>
            </a:r>
            <a:r>
              <a:rPr lang="en-US" sz="1600" dirty="0" smtClean="0"/>
              <a:t>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smtClean="0"/>
              <a:t>provides fixed </a:t>
            </a:r>
            <a:r>
              <a:rPr lang="en-US" sz="1600" dirty="0" smtClean="0"/>
              <a:t>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a:t>
            </a:r>
            <a:r>
              <a:rPr lang="en-US" sz="2800" dirty="0" smtClean="0">
                <a:solidFill>
                  <a:srgbClr val="2C95DD"/>
                </a:solidFill>
              </a:rPr>
              <a:t>Runtime </a:t>
            </a:r>
            <a:r>
              <a:rPr lang="en-US" sz="2800" dirty="0" smtClean="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49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262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745845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613693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15157124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516283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1321439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9054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0288268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4067881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3">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4">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12558103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2742365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7187323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39386756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9442600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BOSH</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3220686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312147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5005249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918282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2C95DD"/>
                </a:solidFill>
              </a:rPr>
              <a:t>A Multi-Cloud 3</a:t>
            </a:r>
            <a:r>
              <a:rPr lang="en-US" sz="2800" baseline="30000" dirty="0" smtClean="0">
                <a:solidFill>
                  <a:srgbClr val="2C95DD"/>
                </a:solidFill>
              </a:rPr>
              <a:t>rd</a:t>
            </a:r>
            <a:r>
              <a:rPr lang="en-US" sz="2800" dirty="0" smtClean="0">
                <a:solidFill>
                  <a:srgbClr val="2C95DD"/>
                </a:solidFill>
              </a:rPr>
              <a:t> Platform: Cloud Foundry</a:t>
            </a:r>
            <a:endParaRPr lang="en-US" sz="2800" dirty="0">
              <a:solidFill>
                <a:srgbClr val="FFFFFF"/>
              </a:solidFill>
              <a:latin typeface="Arial" charset="0"/>
              <a:cs typeface="Arial" charset="0"/>
            </a:endParaRPr>
          </a:p>
        </p:txBody>
      </p:sp>
      <p:grpSp>
        <p:nvGrpSpPr>
          <p:cNvPr id="2" name="Group 1"/>
          <p:cNvGrpSpPr/>
          <p:nvPr/>
        </p:nvGrpSpPr>
        <p:grpSpPr>
          <a:xfrm>
            <a:off x="162734" y="1155417"/>
            <a:ext cx="8949210" cy="3052288"/>
            <a:chOff x="194790" y="1130300"/>
            <a:chExt cx="8949210" cy="3052288"/>
          </a:xfrm>
        </p:grpSpPr>
        <p:sp>
          <p:nvSpPr>
            <p:cNvPr id="19" name="Rounded Rectangle 18"/>
            <p:cNvSpPr/>
            <p:nvPr/>
          </p:nvSpPr>
          <p:spPr>
            <a:xfrm>
              <a:off x="194790" y="1130300"/>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3" name="Rounded Rectangle 2"/>
            <p:cNvSpPr/>
            <p:nvPr/>
          </p:nvSpPr>
          <p:spPr>
            <a:xfrm>
              <a:off x="1557338" y="1316038"/>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Runtime</a:t>
              </a: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800725" y="1316038"/>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404813" y="1316038"/>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806825" y="1316038"/>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sp>
          <p:nvSpPr>
            <p:cNvPr id="9" name="Rounded Rectangle 8"/>
            <p:cNvSpPr/>
            <p:nvPr/>
          </p:nvSpPr>
          <p:spPr>
            <a:xfrm>
              <a:off x="414338" y="2967038"/>
              <a:ext cx="6426200" cy="438150"/>
            </a:xfrm>
            <a:prstGeom prst="roundRect">
              <a:avLst>
                <a:gd name="adj" fmla="val 8938"/>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85000" y="3038475"/>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59600" y="1524000"/>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sp>
          <p:nvSpPr>
            <p:cNvPr id="18" name="Rounded Rectangle 17"/>
            <p:cNvSpPr/>
            <p:nvPr/>
          </p:nvSpPr>
          <p:spPr>
            <a:xfrm>
              <a:off x="4818063" y="1311275"/>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grpSp>
          <p:nvGrpSpPr>
            <p:cNvPr id="17" name="Group 16"/>
            <p:cNvGrpSpPr/>
            <p:nvPr/>
          </p:nvGrpSpPr>
          <p:grpSpPr>
            <a:xfrm>
              <a:off x="1497548" y="3473380"/>
              <a:ext cx="4287302" cy="709208"/>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33" name="Rounded Rectangle 32"/>
            <p:cNvSpPr/>
            <p:nvPr/>
          </p:nvSpPr>
          <p:spPr>
            <a:xfrm>
              <a:off x="2762973" y="132397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27678389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14209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19324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877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157556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3359800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16519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5755691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r>
              <a:rPr lang="en-US" sz="3200" dirty="0">
                <a:solidFill>
                  <a:srgbClr val="2C95DD"/>
                </a:solidFill>
              </a:rPr>
              <a:t>P</a:t>
            </a:r>
            <a:r>
              <a:rPr lang="en-US" sz="3200" dirty="0" smtClean="0">
                <a:solidFill>
                  <a:srgbClr val="2C95DD"/>
                </a:solidFill>
              </a:rPr>
              <a:t>ivotal Cloud Foundry at a Glance</a:t>
            </a:r>
            <a:endParaRPr lang="en-US" sz="3200" dirty="0">
              <a:solidFill>
                <a:srgbClr val="2ECEFF"/>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tx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1029192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6048299" cy="620700"/>
          </a:xfrm>
        </p:spPr>
        <p:txBody>
          <a:bodyPr/>
          <a:lstStyle/>
          <a:p>
            <a:r>
              <a:rPr lang="en-US" sz="4000" dirty="0" smtClean="0">
                <a:solidFill>
                  <a:schemeClr val="accent3"/>
                </a:solidFill>
              </a:rPr>
              <a:t>Elastic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8104438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52109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a:t>
              </a:r>
              <a:r>
                <a:rPr lang="en-US" sz="1800" b="1" dirty="0" smtClean="0"/>
                <a:t>Cloud </a:t>
              </a:r>
              <a:r>
                <a:rPr lang="en-US" sz="1800" b="1" dirty="0" smtClean="0"/>
                <a:t>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703547"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2248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6105" y="3129726"/>
            <a:ext cx="636325"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chemeClr val="bg2"/>
                </a:solidFill>
                <a:latin typeface="FreightSans Pro Medium"/>
                <a:cs typeface="FreightSans Pro Medium"/>
              </a:rPr>
              <a:t>Powered by</a:t>
            </a:r>
          </a:p>
        </p:txBody>
      </p:sp>
    </p:spTree>
    <p:extLst>
      <p:ext uri="{BB962C8B-B14F-4D97-AF65-F5344CB8AC3E}">
        <p14:creationId xmlns:p14="http://schemas.microsoft.com/office/powerpoint/2010/main" val="3890374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97206</TotalTime>
  <Words>3017</Words>
  <Application>Microsoft Macintosh PowerPoint</Application>
  <PresentationFormat>On-screen Show (16:9)</PresentationFormat>
  <Paragraphs>738</Paragraphs>
  <Slides>46</Slides>
  <Notes>44</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Pivotal_interim_040113_template_</vt:lpstr>
      <vt:lpstr>PowerPoint Presentation</vt:lpstr>
      <vt:lpstr>The Whole Stack</vt:lpstr>
      <vt:lpstr>Cloud Native Application Platforms</vt:lpstr>
      <vt:lpstr>A Multi-Cloud 3rd Platform: Cloud Foundry</vt:lpstr>
      <vt:lpstr>Pivotal Cloud Foundry at a Glance</vt:lpstr>
      <vt:lpstr>Elastic Runtime</vt:lpstr>
      <vt:lpstr>PowerPoint Presentation</vt:lpstr>
      <vt:lpstr>PowerPoint Presentation</vt:lpstr>
      <vt:lpstr>Pivotal Cloud Foundry Services</vt:lpstr>
      <vt:lpstr>Overview: Pushing an Application</vt:lpstr>
      <vt:lpstr>Creating and Binding a Service</vt:lpstr>
      <vt:lpstr>Staging an Application</vt:lpstr>
      <vt:lpstr>PowerPoint Presentation</vt:lpstr>
      <vt:lpstr>PowerPoint Presentation</vt:lpstr>
      <vt:lpstr>Customize the Container Experience</vt:lpstr>
      <vt:lpstr>PowerPoint Presentation</vt:lpstr>
      <vt:lpstr>PowerPoint Presentation</vt:lpstr>
      <vt:lpstr>PowerPoint Presentation</vt:lpstr>
      <vt:lpstr>PowerPoint Presentation</vt:lpstr>
      <vt:lpstr>PowerPoint Presentation</vt:lpstr>
      <vt:lpstr>PowerPoint Presentation</vt:lpstr>
      <vt:lpstr>Customize the Runtime Experience</vt:lpstr>
      <vt:lpstr>Application Containers and Scaling</vt:lpstr>
      <vt:lpstr>Platform Monitoring</vt:lpstr>
      <vt:lpstr>PowerPoint Presentation</vt:lpstr>
      <vt:lpstr>PowerPoint Presentation</vt:lpstr>
      <vt:lpstr>PowerPoint Presentation</vt:lpstr>
      <vt:lpstr>PowerPoint Presentation</vt:lpstr>
      <vt:lpstr>PowerPoint Presentation</vt:lpstr>
      <vt:lpstr>Multitenancy</vt:lpstr>
      <vt:lpstr>Orgs, Spaces, Users &amp; Quotas</vt:lpstr>
      <vt:lpstr>Organizations</vt:lpstr>
      <vt:lpstr>Quotas &amp; Plans</vt:lpstr>
      <vt:lpstr>Spaces</vt:lpstr>
      <vt:lpstr>PowerPoint Presentation</vt:lpstr>
      <vt:lpstr>BOSH</vt:lpstr>
      <vt:lpstr>PowerPoint Presentation</vt:lpstr>
      <vt:lpstr>Deploying the CF Runtime  with Cloud Foundry BOSH</vt:lpstr>
      <vt:lpstr>Four Levels of HA</vt:lpstr>
      <vt:lpstr>PowerPoint Presentation</vt:lpstr>
      <vt:lpstr>Application Instance HA</vt:lpstr>
      <vt:lpstr>Platform Process HA</vt:lpstr>
      <vt:lpstr>Platform Virtual Machine HA</vt:lpstr>
      <vt:lpstr>Availability Zone HA</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582</cp:revision>
  <dcterms:modified xsi:type="dcterms:W3CDTF">2016-02-29T17:31:01Z</dcterms:modified>
</cp:coreProperties>
</file>